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75" r:id="rId3"/>
    <p:sldId id="260" r:id="rId4"/>
    <p:sldId id="262" r:id="rId5"/>
    <p:sldId id="263" r:id="rId6"/>
    <p:sldId id="267" r:id="rId7"/>
    <p:sldId id="268" r:id="rId8"/>
    <p:sldId id="270" r:id="rId9"/>
    <p:sldId id="272" r:id="rId10"/>
    <p:sldId id="273" r:id="rId11"/>
    <p:sldId id="274" r:id="rId12"/>
    <p:sldId id="276" r:id="rId13"/>
    <p:sldId id="284" r:id="rId14"/>
    <p:sldId id="285" r:id="rId15"/>
    <p:sldId id="286" r:id="rId16"/>
    <p:sldId id="280" r:id="rId17"/>
    <p:sldId id="282" r:id="rId18"/>
    <p:sldId id="261" r:id="rId19"/>
    <p:sldId id="283" r:id="rId20"/>
  </p:sldIdLst>
  <p:sldSz cx="9144000" cy="5143500" type="screen16x9"/>
  <p:notesSz cx="6858000" cy="9144000"/>
  <p:embeddedFontLst>
    <p:embeddedFont>
      <p:font typeface="Proxima Nova" panose="020B0604020202020204" charset="0"/>
      <p:regular r:id="rId22"/>
      <p:bold r:id="rId23"/>
      <p:italic r:id="rId24"/>
      <p:boldItalic r:id="rId25"/>
    </p:embeddedFont>
    <p:embeddedFont>
      <p:font typeface="Alfa Slab One"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8" d="100"/>
          <a:sy n="108" d="100"/>
        </p:scale>
        <p:origin x="730"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c6f9035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c6f9035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c6f90357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c6f9035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9c888f977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9c888f977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6f90357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c6f90357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1316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c6f90357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c6f9035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9156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c6f90357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c6f9035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971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6f90357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c6f90357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079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6f90357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c6f90357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791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6f90357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c6f90357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3522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9c888f977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9c888f977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6f90357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c6f90357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824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9c888f977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9c888f977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671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980e8919b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980e8919b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a0180810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a0180810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a63eea73a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a63eea73a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f0d79a2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f0d79a2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9f0d79a2d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9f0d79a2d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fbe5878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fbe5878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6f90357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c6f90357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jfif"/><Relationship Id="rId7"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jfif"/><Relationship Id="rId5" Type="http://schemas.openxmlformats.org/officeDocument/2006/relationships/image" Target="../media/image34.jpg"/><Relationship Id="rId4" Type="http://schemas.openxmlformats.org/officeDocument/2006/relationships/image" Target="../media/image33.jp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2.jpg"/><Relationship Id="rId4" Type="http://schemas.openxmlformats.org/officeDocument/2006/relationships/image" Target="../media/image44.jp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mailto:mnauta@nust.na" TargetMode="External"/><Relationship Id="rId4" Type="http://schemas.openxmlformats.org/officeDocument/2006/relationships/hyperlink" Target="mailto:sjohn@nust.n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2.jpg"/><Relationship Id="rId10" Type="http://schemas.openxmlformats.org/officeDocument/2006/relationships/image" Target="../media/image14.jpeg"/><Relationship Id="rId4" Type="http://schemas.openxmlformats.org/officeDocument/2006/relationships/image" Target="../media/image9.jpg"/><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jpg"/><Relationship Id="rId4" Type="http://schemas.openxmlformats.org/officeDocument/2006/relationships/image" Target="../media/image20.jpeg"/><Relationship Id="rId9"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1619342" y="1308710"/>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5300" dirty="0">
              <a:latin typeface="Arial"/>
              <a:ea typeface="Arial"/>
              <a:cs typeface="Arial"/>
              <a:sym typeface="Arial"/>
            </a:endParaRPr>
          </a:p>
        </p:txBody>
      </p:sp>
      <p:sp>
        <p:nvSpPr>
          <p:cNvPr id="57" name="Google Shape;57;p13"/>
          <p:cNvSpPr txBox="1">
            <a:spLocks noGrp="1"/>
          </p:cNvSpPr>
          <p:nvPr>
            <p:ph type="subTitle" idx="1"/>
          </p:nvPr>
        </p:nvSpPr>
        <p:spPr>
          <a:xfrm>
            <a:off x="1680302" y="2695575"/>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Home for Innovation and Entrepreneurship in Namibia</a:t>
            </a:r>
            <a:endParaRPr/>
          </a:p>
        </p:txBody>
      </p:sp>
      <p:pic>
        <p:nvPicPr>
          <p:cNvPr id="59" name="Google Shape;59;p13"/>
          <p:cNvPicPr preferRelativeResize="0"/>
          <p:nvPr/>
        </p:nvPicPr>
        <p:blipFill>
          <a:blip r:embed="rId3">
            <a:alphaModFix/>
          </a:blip>
          <a:stretch>
            <a:fillRect/>
          </a:stretch>
        </p:blipFill>
        <p:spPr>
          <a:xfrm>
            <a:off x="3388819" y="3604575"/>
            <a:ext cx="2366364" cy="1516720"/>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94" y="208545"/>
            <a:ext cx="8047814" cy="23727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Entrepreneurs</a:t>
            </a:r>
            <a:endParaRPr/>
          </a:p>
        </p:txBody>
      </p:sp>
      <p:sp>
        <p:nvSpPr>
          <p:cNvPr id="174" name="Google Shape;174;p30"/>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Hosting disruptive business models</a:t>
            </a:r>
            <a:endParaRPr/>
          </a:p>
        </p:txBody>
      </p:sp>
      <p:sp>
        <p:nvSpPr>
          <p:cNvPr id="175" name="Google Shape;175;p3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Early adopter of breakthrough technology startups</a:t>
            </a:r>
            <a:endParaRPr/>
          </a:p>
          <a:p>
            <a:pPr marL="457200" lvl="0" indent="-342900" algn="l" rtl="0">
              <a:spcBef>
                <a:spcPts val="1600"/>
              </a:spcBef>
              <a:spcAft>
                <a:spcPts val="0"/>
              </a:spcAft>
              <a:buSzPts val="1800"/>
              <a:buChar char="●"/>
            </a:pPr>
            <a:r>
              <a:rPr lang="en"/>
              <a:t>Prototyping</a:t>
            </a:r>
            <a:endParaRPr/>
          </a:p>
          <a:p>
            <a:pPr marL="457200" lvl="0" indent="-342900" algn="l" rtl="0">
              <a:spcBef>
                <a:spcPts val="1600"/>
              </a:spcBef>
              <a:spcAft>
                <a:spcPts val="1600"/>
              </a:spcAft>
              <a:buSzPts val="1800"/>
              <a:buChar char="●"/>
            </a:pPr>
            <a:r>
              <a:rPr lang="en"/>
              <a:t>Product development</a:t>
            </a:r>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8335" y="4750434"/>
            <a:ext cx="1147475" cy="33830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Incubation Space</a:t>
            </a:r>
            <a:endParaRPr dirty="0"/>
          </a:p>
        </p:txBody>
      </p:sp>
      <p:sp>
        <p:nvSpPr>
          <p:cNvPr id="181" name="Google Shape;181;p3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Creating an environment that stimulates innovation and team-work</a:t>
            </a:r>
            <a:endParaRPr sz="1600"/>
          </a:p>
          <a:p>
            <a:pPr marL="457200" lvl="0" indent="-330200" algn="l" rtl="0">
              <a:spcBef>
                <a:spcPts val="1600"/>
              </a:spcBef>
              <a:spcAft>
                <a:spcPts val="0"/>
              </a:spcAft>
              <a:buSzPts val="1600"/>
              <a:buAutoNum type="arabicPeriod"/>
            </a:pPr>
            <a:r>
              <a:rPr lang="en" sz="1600"/>
              <a:t>7 Containers, 1029m² total area</a:t>
            </a:r>
            <a:endParaRPr sz="1600"/>
          </a:p>
          <a:p>
            <a:pPr marL="457200" lvl="0" indent="-330200" algn="l" rtl="0">
              <a:spcBef>
                <a:spcPts val="1600"/>
              </a:spcBef>
              <a:spcAft>
                <a:spcPts val="1600"/>
              </a:spcAft>
              <a:buSzPts val="1600"/>
              <a:buAutoNum type="arabicPeriod"/>
            </a:pPr>
            <a:r>
              <a:rPr lang="en" sz="1600"/>
              <a:t>Ability to incubate at least 4 independent* Companies/Organisations</a:t>
            </a:r>
            <a:endParaRPr sz="1600"/>
          </a:p>
        </p:txBody>
      </p:sp>
      <p:pic>
        <p:nvPicPr>
          <p:cNvPr id="182" name="Google Shape;182;p31" descr="Overhead shot of hand holding cup of light-colored tea with lemon slices floating in it"/>
          <p:cNvPicPr preferRelativeResize="0"/>
          <p:nvPr/>
        </p:nvPicPr>
        <p:blipFill rotWithShape="1">
          <a:blip r:embed="rId3">
            <a:alphaModFix/>
          </a:blip>
          <a:srcRect l="17813" r="16061" b="4067"/>
          <a:stretch/>
        </p:blipFill>
        <p:spPr>
          <a:xfrm>
            <a:off x="4705150" y="342525"/>
            <a:ext cx="2035799" cy="1955427"/>
          </a:xfrm>
          <a:prstGeom prst="rect">
            <a:avLst/>
          </a:prstGeom>
          <a:noFill/>
          <a:ln>
            <a:noFill/>
          </a:ln>
        </p:spPr>
      </p:pic>
      <p:pic>
        <p:nvPicPr>
          <p:cNvPr id="183" name="Google Shape;183;p31" descr="Modern, round computer speaker"/>
          <p:cNvPicPr preferRelativeResize="0"/>
          <p:nvPr/>
        </p:nvPicPr>
        <p:blipFill rotWithShape="1">
          <a:blip r:embed="rId4">
            <a:alphaModFix/>
          </a:blip>
          <a:srcRect l="6179" t="10754" r="35687" b="15127"/>
          <a:stretch/>
        </p:blipFill>
        <p:spPr>
          <a:xfrm>
            <a:off x="6796425" y="342525"/>
            <a:ext cx="2035799" cy="1946700"/>
          </a:xfrm>
          <a:prstGeom prst="rect">
            <a:avLst/>
          </a:prstGeom>
          <a:noFill/>
          <a:ln>
            <a:noFill/>
          </a:ln>
        </p:spPr>
      </p:pic>
      <p:pic>
        <p:nvPicPr>
          <p:cNvPr id="184" name="Google Shape;184;p31" descr="Empty upside down mason jars resting on picket fence posts"/>
          <p:cNvPicPr preferRelativeResize="0"/>
          <p:nvPr/>
        </p:nvPicPr>
        <p:blipFill rotWithShape="1">
          <a:blip r:embed="rId5">
            <a:alphaModFix/>
          </a:blip>
          <a:srcRect l="9164" t="13038" r="3636" b="9949"/>
          <a:stretch/>
        </p:blipFill>
        <p:spPr>
          <a:xfrm>
            <a:off x="4705200" y="2336175"/>
            <a:ext cx="4127099" cy="2420351"/>
          </a:xfrm>
          <a:prstGeom prst="rect">
            <a:avLst/>
          </a:prstGeom>
          <a:noFill/>
          <a:ln>
            <a:noFill/>
          </a:ln>
        </p:spPr>
      </p:pic>
      <p:pic>
        <p:nvPicPr>
          <p:cNvPr id="185" name="Google Shape;185;p31"/>
          <p:cNvPicPr preferRelativeResize="0"/>
          <p:nvPr/>
        </p:nvPicPr>
        <p:blipFill>
          <a:blip r:embed="rId6">
            <a:alphaModFix/>
          </a:blip>
          <a:stretch>
            <a:fillRect/>
          </a:stretch>
        </p:blipFill>
        <p:spPr>
          <a:xfrm>
            <a:off x="4146750" y="156044"/>
            <a:ext cx="4936375" cy="4831405"/>
          </a:xfrm>
          <a:prstGeom prst="rect">
            <a:avLst/>
          </a:prstGeom>
          <a:noFill/>
          <a:ln>
            <a:no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8335" y="4750434"/>
            <a:ext cx="1147475" cy="33830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848413" y="-1693885"/>
            <a:ext cx="8114400" cy="244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dirty="0"/>
              <a:t>Startups Incubated to date</a:t>
            </a:r>
            <a:endParaRPr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636" y="729587"/>
            <a:ext cx="1683596" cy="1683596"/>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3768" r="22619"/>
          <a:stretch/>
        </p:blipFill>
        <p:spPr>
          <a:xfrm>
            <a:off x="3696945" y="2554169"/>
            <a:ext cx="2332383" cy="197807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149" y="729587"/>
            <a:ext cx="2814434" cy="1707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3690" y="2554169"/>
            <a:ext cx="2640830" cy="197807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8335" y="4750434"/>
            <a:ext cx="1147475" cy="338309"/>
          </a:xfrm>
          <a:prstGeom prst="rect">
            <a:avLst/>
          </a:prstGeom>
        </p:spPr>
      </p:pic>
      <p:pic>
        <p:nvPicPr>
          <p:cNvPr id="8" name="Picture 7"/>
          <p:cNvPicPr>
            <a:picLocks noChangeAspect="1"/>
          </p:cNvPicPr>
          <p:nvPr/>
        </p:nvPicPr>
        <p:blipFill>
          <a:blip r:embed="rId8"/>
          <a:stretch>
            <a:fillRect/>
          </a:stretch>
        </p:blipFill>
        <p:spPr>
          <a:xfrm>
            <a:off x="6461262" y="729587"/>
            <a:ext cx="1487073" cy="1689395"/>
          </a:xfrm>
          <a:prstGeom prst="rect">
            <a:avLst/>
          </a:prstGeom>
        </p:spPr>
      </p:pic>
      <p:pic>
        <p:nvPicPr>
          <p:cNvPr id="3" name="Picture 2"/>
          <p:cNvPicPr>
            <a:picLocks noChangeAspect="1"/>
          </p:cNvPicPr>
          <p:nvPr/>
        </p:nvPicPr>
        <p:blipFill>
          <a:blip r:embed="rId9"/>
          <a:stretch>
            <a:fillRect/>
          </a:stretch>
        </p:blipFill>
        <p:spPr>
          <a:xfrm>
            <a:off x="248265" y="2558866"/>
            <a:ext cx="3304318" cy="1987468"/>
          </a:xfrm>
          <a:prstGeom prst="rect">
            <a:avLst/>
          </a:prstGeom>
        </p:spPr>
      </p:pic>
    </p:spTree>
    <p:extLst>
      <p:ext uri="{BB962C8B-B14F-4D97-AF65-F5344CB8AC3E}">
        <p14:creationId xmlns:p14="http://schemas.microsoft.com/office/powerpoint/2010/main" val="298851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COVID-19</a:t>
            </a:r>
            <a:endParaRPr dirty="0"/>
          </a:p>
        </p:txBody>
      </p:sp>
      <p:sp>
        <p:nvSpPr>
          <p:cNvPr id="174" name="Google Shape;174;p30"/>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Manufacturing for the new normal</a:t>
            </a:r>
            <a:endParaRPr dirty="0"/>
          </a:p>
        </p:txBody>
      </p:sp>
      <p:sp>
        <p:nvSpPr>
          <p:cNvPr id="175" name="Google Shape;175;p3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US" dirty="0"/>
              <a:t>Sneeze guards</a:t>
            </a:r>
          </a:p>
          <a:p>
            <a:pPr marL="457200" lvl="0" indent="-342900" algn="l" rtl="0">
              <a:spcBef>
                <a:spcPts val="0"/>
              </a:spcBef>
              <a:spcAft>
                <a:spcPts val="0"/>
              </a:spcAft>
              <a:buSzPts val="1800"/>
              <a:buChar char="●"/>
            </a:pPr>
            <a:r>
              <a:rPr lang="en-US" dirty="0"/>
              <a:t>Face-shields</a:t>
            </a:r>
          </a:p>
          <a:p>
            <a:pPr marL="457200" lvl="0" indent="-342900" algn="l" rtl="0">
              <a:spcBef>
                <a:spcPts val="0"/>
              </a:spcBef>
              <a:spcAft>
                <a:spcPts val="0"/>
              </a:spcAft>
              <a:buSzPts val="1800"/>
              <a:buChar char="●"/>
            </a:pPr>
            <a:r>
              <a:rPr lang="en-US" dirty="0"/>
              <a:t>Ventilator parts</a:t>
            </a:r>
          </a:p>
          <a:p>
            <a:pPr marL="457200" lvl="0" indent="-342900" algn="l" rtl="0">
              <a:spcBef>
                <a:spcPts val="0"/>
              </a:spcBef>
              <a:spcAft>
                <a:spcPts val="0"/>
              </a:spcAft>
              <a:buSzPts val="1800"/>
              <a:buChar char="●"/>
            </a:pPr>
            <a:r>
              <a:rPr lang="en-US" dirty="0"/>
              <a:t>Assistive devices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8335" y="4750434"/>
            <a:ext cx="1147475" cy="338309"/>
          </a:xfrm>
          <a:prstGeom prst="rect">
            <a:avLst/>
          </a:prstGeom>
        </p:spPr>
      </p:pic>
    </p:spTree>
    <p:extLst>
      <p:ext uri="{BB962C8B-B14F-4D97-AF65-F5344CB8AC3E}">
        <p14:creationId xmlns:p14="http://schemas.microsoft.com/office/powerpoint/2010/main" val="2740988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265500" y="209408"/>
            <a:ext cx="40452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Ventilator Peripherals</a:t>
            </a:r>
            <a:endParaRPr dirty="0"/>
          </a:p>
        </p:txBody>
      </p:sp>
      <p:sp>
        <p:nvSpPr>
          <p:cNvPr id="174" name="Google Shape;174;p30"/>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75" name="Google Shape;175;p3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US" dirty="0"/>
              <a:t>Overcoming shortages in health sector delivery</a:t>
            </a:r>
          </a:p>
          <a:p>
            <a:pPr marL="457200" lvl="0" indent="-342900" algn="l" rtl="0">
              <a:spcBef>
                <a:spcPts val="0"/>
              </a:spcBef>
              <a:spcAft>
                <a:spcPts val="0"/>
              </a:spcAft>
              <a:buSzPts val="1800"/>
              <a:buChar char="●"/>
            </a:pPr>
            <a:r>
              <a:rPr lang="en-US" dirty="0"/>
              <a:t>Solution for broken supply chain</a:t>
            </a:r>
          </a:p>
          <a:p>
            <a:pPr marL="457200" lvl="0" indent="-342900" algn="l" rtl="0">
              <a:spcBef>
                <a:spcPts val="0"/>
              </a:spcBef>
              <a:spcAft>
                <a:spcPts val="0"/>
              </a:spcAft>
              <a:buSzPts val="1800"/>
              <a:buChar char="●"/>
            </a:pPr>
            <a:r>
              <a:rPr lang="en-US" dirty="0"/>
              <a:t>Ventilator parts</a:t>
            </a:r>
          </a:p>
          <a:p>
            <a:pPr marL="457200" lvl="0" indent="-342900" algn="l" rtl="0">
              <a:spcBef>
                <a:spcPts val="0"/>
              </a:spcBef>
              <a:spcAft>
                <a:spcPts val="0"/>
              </a:spcAft>
              <a:buSzPts val="1800"/>
              <a:buChar char="●"/>
            </a:pPr>
            <a:r>
              <a:rPr lang="en-US" dirty="0"/>
              <a:t>Assistive devices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8335" y="4750434"/>
            <a:ext cx="1147475" cy="33830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500" y="1761308"/>
            <a:ext cx="4045200" cy="3264791"/>
          </a:xfrm>
          <a:prstGeom prst="rect">
            <a:avLst/>
          </a:prstGeom>
        </p:spPr>
      </p:pic>
    </p:spTree>
    <p:extLst>
      <p:ext uri="{BB962C8B-B14F-4D97-AF65-F5344CB8AC3E}">
        <p14:creationId xmlns:p14="http://schemas.microsoft.com/office/powerpoint/2010/main" val="1720038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5107" b="8728"/>
          <a:stretch/>
        </p:blipFill>
        <p:spPr>
          <a:xfrm>
            <a:off x="6089833" y="430687"/>
            <a:ext cx="2802304" cy="298450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8335" y="4750434"/>
            <a:ext cx="1147475" cy="338309"/>
          </a:xfrm>
          <a:prstGeom prst="rect">
            <a:avLst/>
          </a:prstGeom>
        </p:spPr>
      </p:pic>
      <p:pic>
        <p:nvPicPr>
          <p:cNvPr id="3" name="Picture 2"/>
          <p:cNvPicPr>
            <a:picLocks noChangeAspect="1"/>
          </p:cNvPicPr>
          <p:nvPr/>
        </p:nvPicPr>
        <p:blipFill rotWithShape="1">
          <a:blip r:embed="rId5"/>
          <a:srcRect b="18811"/>
          <a:stretch/>
        </p:blipFill>
        <p:spPr>
          <a:xfrm>
            <a:off x="203681" y="516875"/>
            <a:ext cx="3376552" cy="2812123"/>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45590" t="8014" r="2921" b="49110"/>
          <a:stretch/>
        </p:blipFill>
        <p:spPr>
          <a:xfrm>
            <a:off x="3552780" y="140388"/>
            <a:ext cx="2564506" cy="1485419"/>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4799" y="1669131"/>
            <a:ext cx="2560469" cy="1920351"/>
          </a:xfrm>
          <a:prstGeom prst="rect">
            <a:avLst/>
          </a:prstGeom>
        </p:spPr>
      </p:pic>
    </p:spTree>
    <p:extLst>
      <p:ext uri="{BB962C8B-B14F-4D97-AF65-F5344CB8AC3E}">
        <p14:creationId xmlns:p14="http://schemas.microsoft.com/office/powerpoint/2010/main" val="835789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9" name="image5.jpg"/>
          <p:cNvPicPr/>
          <p:nvPr/>
        </p:nvPicPr>
        <p:blipFill rotWithShape="1">
          <a:blip r:embed="rId3"/>
          <a:srcRect l="3355" t="6565" r="10264" b="19240"/>
          <a:stretch/>
        </p:blipFill>
        <p:spPr>
          <a:xfrm>
            <a:off x="6109668" y="931013"/>
            <a:ext cx="2818656" cy="3073342"/>
          </a:xfrm>
          <a:prstGeom prst="rect">
            <a:avLst/>
          </a:prstGeom>
          <a:ln/>
        </p:spPr>
      </p:pic>
      <p:pic>
        <p:nvPicPr>
          <p:cNvPr id="11" name="image2.jpg"/>
          <p:cNvPicPr/>
          <p:nvPr/>
        </p:nvPicPr>
        <p:blipFill>
          <a:blip r:embed="rId4"/>
          <a:srcRect l="17178" t="5690" r="17178" b="7050"/>
          <a:stretch>
            <a:fillRect/>
          </a:stretch>
        </p:blipFill>
        <p:spPr>
          <a:xfrm rot="16200000">
            <a:off x="188959" y="913504"/>
            <a:ext cx="3073342" cy="3108358"/>
          </a:xfrm>
          <a:prstGeom prst="rect">
            <a:avLst/>
          </a:prstGeom>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8335" y="4750434"/>
            <a:ext cx="1147475" cy="338309"/>
          </a:xfrm>
          <a:prstGeom prst="rect">
            <a:avLst/>
          </a:prstGeom>
        </p:spPr>
      </p:pic>
      <p:pic>
        <p:nvPicPr>
          <p:cNvPr id="13" name="image4.jpg"/>
          <p:cNvPicPr/>
          <p:nvPr/>
        </p:nvPicPr>
        <p:blipFill>
          <a:blip r:embed="rId6"/>
          <a:srcRect t="26372" r="6451"/>
          <a:stretch>
            <a:fillRect/>
          </a:stretch>
        </p:blipFill>
        <p:spPr>
          <a:xfrm>
            <a:off x="3279806" y="931013"/>
            <a:ext cx="2829862" cy="3073342"/>
          </a:xfrm>
          <a:prstGeom prst="rect">
            <a:avLst/>
          </a:prstGeom>
          <a:ln/>
        </p:spPr>
      </p:pic>
    </p:spTree>
    <p:extLst>
      <p:ext uri="{BB962C8B-B14F-4D97-AF65-F5344CB8AC3E}">
        <p14:creationId xmlns:p14="http://schemas.microsoft.com/office/powerpoint/2010/main" val="1460752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1093100" y="-1038288"/>
            <a:ext cx="8114400" cy="244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dirty="0"/>
              <a:t>Internships &amp; Workshops</a:t>
            </a:r>
            <a:br>
              <a:rPr lang="en-US" sz="3600" dirty="0"/>
            </a:br>
            <a:r>
              <a:rPr lang="en-US" sz="3600" dirty="0"/>
              <a:t>     Training &amp; seminars</a:t>
            </a:r>
            <a:endParaRPr sz="3600" dirty="0"/>
          </a:p>
        </p:txBody>
      </p:sp>
      <p:pic>
        <p:nvPicPr>
          <p:cNvPr id="12290" name="Picture 2" descr="FABlab supports City of Windhoek | Namibia University of Science and  Techn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84" y="1603438"/>
            <a:ext cx="4799716" cy="235719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Students exposed to new technologies | Namibia University of Science and  Technology"/>
          <p:cNvSpPr>
            <a:spLocks noChangeAspect="1" noChangeArrowheads="1"/>
          </p:cNvSpPr>
          <p:nvPr/>
        </p:nvSpPr>
        <p:spPr bwMode="auto">
          <a:xfrm>
            <a:off x="155575" y="-731838"/>
            <a:ext cx="30099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294" name="Picture 6" descr="Fablab Namibia | Africa's List T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603438"/>
            <a:ext cx="3536654" cy="23571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8335" y="4750434"/>
            <a:ext cx="1147475" cy="338309"/>
          </a:xfrm>
          <a:prstGeom prst="rect">
            <a:avLst/>
          </a:prstGeom>
        </p:spPr>
      </p:pic>
    </p:spTree>
    <p:extLst>
      <p:ext uri="{BB962C8B-B14F-4D97-AF65-F5344CB8AC3E}">
        <p14:creationId xmlns:p14="http://schemas.microsoft.com/office/powerpoint/2010/main" val="2391726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265500" y="1375600"/>
            <a:ext cx="42090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Modularity</a:t>
            </a:r>
            <a:endParaRPr dirty="0"/>
          </a:p>
        </p:txBody>
      </p:sp>
      <p:sp>
        <p:nvSpPr>
          <p:cNvPr id="88" name="Google Shape;88;p18"/>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Tools for Industry 4.0</a:t>
            </a:r>
            <a:endParaRPr/>
          </a:p>
        </p:txBody>
      </p:sp>
      <p:pic>
        <p:nvPicPr>
          <p:cNvPr id="89" name="Google Shape;89;p18"/>
          <p:cNvPicPr preferRelativeResize="0"/>
          <p:nvPr/>
        </p:nvPicPr>
        <p:blipFill>
          <a:blip r:embed="rId3">
            <a:alphaModFix/>
          </a:blip>
          <a:stretch>
            <a:fillRect/>
          </a:stretch>
        </p:blipFill>
        <p:spPr>
          <a:xfrm>
            <a:off x="4665000" y="257900"/>
            <a:ext cx="4364701" cy="4627702"/>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8335" y="4750434"/>
            <a:ext cx="1147475" cy="33830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2288328" y="-1465431"/>
            <a:ext cx="8114400" cy="244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5400" dirty="0"/>
              <a:t>Questions?</a:t>
            </a:r>
            <a:endParaRPr sz="5400" dirty="0"/>
          </a:p>
        </p:txBody>
      </p:sp>
      <p:sp>
        <p:nvSpPr>
          <p:cNvPr id="2" name="AutoShape 4" descr="Students exposed to new technologies | Namibia University of Science and  Technology"/>
          <p:cNvSpPr>
            <a:spLocks noChangeAspect="1" noChangeArrowheads="1"/>
          </p:cNvSpPr>
          <p:nvPr/>
        </p:nvSpPr>
        <p:spPr bwMode="auto">
          <a:xfrm>
            <a:off x="155575" y="-731838"/>
            <a:ext cx="30099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338" name="Picture 2" descr="African kids seeing a tablet for the first time. The euphoria : r/p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275" y="980469"/>
            <a:ext cx="2827338" cy="2827338"/>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68;p29"/>
          <p:cNvSpPr txBox="1">
            <a:spLocks/>
          </p:cNvSpPr>
          <p:nvPr/>
        </p:nvSpPr>
        <p:spPr>
          <a:xfrm>
            <a:off x="445744" y="2697600"/>
            <a:ext cx="8114400" cy="2445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800"/>
              <a:buFont typeface="Alfa Slab One"/>
              <a:buNone/>
              <a:defRPr sz="6800" b="0" i="0" u="none" strike="noStrike" cap="none">
                <a:solidFill>
                  <a:schemeClr val="lt1"/>
                </a:solidFill>
                <a:latin typeface="Alfa Slab One"/>
                <a:ea typeface="Alfa Slab One"/>
                <a:cs typeface="Alfa Slab One"/>
                <a:sym typeface="Alfa Slab One"/>
              </a:defRPr>
            </a:lvl1pPr>
            <a:lvl2pPr marR="0" lvl="1" algn="l" rtl="0">
              <a:lnSpc>
                <a:spcPct val="100000"/>
              </a:lnSpc>
              <a:spcBef>
                <a:spcPts val="0"/>
              </a:spcBef>
              <a:spcAft>
                <a:spcPts val="0"/>
              </a:spcAft>
              <a:buClr>
                <a:schemeClr val="lt1"/>
              </a:buClr>
              <a:buSzPts val="6800"/>
              <a:buFont typeface="Alfa Slab One"/>
              <a:buNone/>
              <a:defRPr sz="6800" b="0" i="0" u="none" strike="noStrike" cap="none">
                <a:solidFill>
                  <a:schemeClr val="lt1"/>
                </a:solidFill>
                <a:latin typeface="Alfa Slab One"/>
                <a:ea typeface="Alfa Slab One"/>
                <a:cs typeface="Alfa Slab One"/>
                <a:sym typeface="Alfa Slab One"/>
              </a:defRPr>
            </a:lvl2pPr>
            <a:lvl3pPr marR="0" lvl="2" algn="l" rtl="0">
              <a:lnSpc>
                <a:spcPct val="100000"/>
              </a:lnSpc>
              <a:spcBef>
                <a:spcPts val="0"/>
              </a:spcBef>
              <a:spcAft>
                <a:spcPts val="0"/>
              </a:spcAft>
              <a:buClr>
                <a:schemeClr val="lt1"/>
              </a:buClr>
              <a:buSzPts val="6800"/>
              <a:buFont typeface="Alfa Slab One"/>
              <a:buNone/>
              <a:defRPr sz="6800" b="0" i="0" u="none" strike="noStrike" cap="none">
                <a:solidFill>
                  <a:schemeClr val="lt1"/>
                </a:solidFill>
                <a:latin typeface="Alfa Slab One"/>
                <a:ea typeface="Alfa Slab One"/>
                <a:cs typeface="Alfa Slab One"/>
                <a:sym typeface="Alfa Slab One"/>
              </a:defRPr>
            </a:lvl3pPr>
            <a:lvl4pPr marR="0" lvl="3" algn="l" rtl="0">
              <a:lnSpc>
                <a:spcPct val="100000"/>
              </a:lnSpc>
              <a:spcBef>
                <a:spcPts val="0"/>
              </a:spcBef>
              <a:spcAft>
                <a:spcPts val="0"/>
              </a:spcAft>
              <a:buClr>
                <a:schemeClr val="lt1"/>
              </a:buClr>
              <a:buSzPts val="6800"/>
              <a:buFont typeface="Alfa Slab One"/>
              <a:buNone/>
              <a:defRPr sz="6800" b="0" i="0" u="none" strike="noStrike" cap="none">
                <a:solidFill>
                  <a:schemeClr val="lt1"/>
                </a:solidFill>
                <a:latin typeface="Alfa Slab One"/>
                <a:ea typeface="Alfa Slab One"/>
                <a:cs typeface="Alfa Slab One"/>
                <a:sym typeface="Alfa Slab One"/>
              </a:defRPr>
            </a:lvl4pPr>
            <a:lvl5pPr marR="0" lvl="4" algn="l" rtl="0">
              <a:lnSpc>
                <a:spcPct val="100000"/>
              </a:lnSpc>
              <a:spcBef>
                <a:spcPts val="0"/>
              </a:spcBef>
              <a:spcAft>
                <a:spcPts val="0"/>
              </a:spcAft>
              <a:buClr>
                <a:schemeClr val="lt1"/>
              </a:buClr>
              <a:buSzPts val="6800"/>
              <a:buFont typeface="Alfa Slab One"/>
              <a:buNone/>
              <a:defRPr sz="6800" b="0" i="0" u="none" strike="noStrike" cap="none">
                <a:solidFill>
                  <a:schemeClr val="lt1"/>
                </a:solidFill>
                <a:latin typeface="Alfa Slab One"/>
                <a:ea typeface="Alfa Slab One"/>
                <a:cs typeface="Alfa Slab One"/>
                <a:sym typeface="Alfa Slab One"/>
              </a:defRPr>
            </a:lvl5pPr>
            <a:lvl6pPr marR="0" lvl="5" algn="l" rtl="0">
              <a:lnSpc>
                <a:spcPct val="100000"/>
              </a:lnSpc>
              <a:spcBef>
                <a:spcPts val="0"/>
              </a:spcBef>
              <a:spcAft>
                <a:spcPts val="0"/>
              </a:spcAft>
              <a:buClr>
                <a:schemeClr val="lt1"/>
              </a:buClr>
              <a:buSzPts val="6800"/>
              <a:buFont typeface="Alfa Slab One"/>
              <a:buNone/>
              <a:defRPr sz="6800" b="0" i="0" u="none" strike="noStrike" cap="none">
                <a:solidFill>
                  <a:schemeClr val="lt1"/>
                </a:solidFill>
                <a:latin typeface="Alfa Slab One"/>
                <a:ea typeface="Alfa Slab One"/>
                <a:cs typeface="Alfa Slab One"/>
                <a:sym typeface="Alfa Slab One"/>
              </a:defRPr>
            </a:lvl6pPr>
            <a:lvl7pPr marR="0" lvl="6" algn="l" rtl="0">
              <a:lnSpc>
                <a:spcPct val="100000"/>
              </a:lnSpc>
              <a:spcBef>
                <a:spcPts val="0"/>
              </a:spcBef>
              <a:spcAft>
                <a:spcPts val="0"/>
              </a:spcAft>
              <a:buClr>
                <a:schemeClr val="lt1"/>
              </a:buClr>
              <a:buSzPts val="6800"/>
              <a:buFont typeface="Alfa Slab One"/>
              <a:buNone/>
              <a:defRPr sz="6800" b="0" i="0" u="none" strike="noStrike" cap="none">
                <a:solidFill>
                  <a:schemeClr val="lt1"/>
                </a:solidFill>
                <a:latin typeface="Alfa Slab One"/>
                <a:ea typeface="Alfa Slab One"/>
                <a:cs typeface="Alfa Slab One"/>
                <a:sym typeface="Alfa Slab One"/>
              </a:defRPr>
            </a:lvl7pPr>
            <a:lvl8pPr marR="0" lvl="7" algn="l" rtl="0">
              <a:lnSpc>
                <a:spcPct val="100000"/>
              </a:lnSpc>
              <a:spcBef>
                <a:spcPts val="0"/>
              </a:spcBef>
              <a:spcAft>
                <a:spcPts val="0"/>
              </a:spcAft>
              <a:buClr>
                <a:schemeClr val="lt1"/>
              </a:buClr>
              <a:buSzPts val="6800"/>
              <a:buFont typeface="Alfa Slab One"/>
              <a:buNone/>
              <a:defRPr sz="6800" b="0" i="0" u="none" strike="noStrike" cap="none">
                <a:solidFill>
                  <a:schemeClr val="lt1"/>
                </a:solidFill>
                <a:latin typeface="Alfa Slab One"/>
                <a:ea typeface="Alfa Slab One"/>
                <a:cs typeface="Alfa Slab One"/>
                <a:sym typeface="Alfa Slab One"/>
              </a:defRPr>
            </a:lvl8pPr>
            <a:lvl9pPr marR="0" lvl="8" algn="l" rtl="0">
              <a:lnSpc>
                <a:spcPct val="100000"/>
              </a:lnSpc>
              <a:spcBef>
                <a:spcPts val="0"/>
              </a:spcBef>
              <a:spcAft>
                <a:spcPts val="0"/>
              </a:spcAft>
              <a:buClr>
                <a:schemeClr val="lt1"/>
              </a:buClr>
              <a:buSzPts val="6800"/>
              <a:buFont typeface="Alfa Slab One"/>
              <a:buNone/>
              <a:defRPr sz="6800" b="0" i="0" u="none" strike="noStrike" cap="none">
                <a:solidFill>
                  <a:schemeClr val="lt1"/>
                </a:solidFill>
                <a:latin typeface="Alfa Slab One"/>
                <a:ea typeface="Alfa Slab One"/>
                <a:cs typeface="Alfa Slab One"/>
                <a:sym typeface="Alfa Slab One"/>
              </a:defRPr>
            </a:lvl9pPr>
          </a:lstStyle>
          <a:p>
            <a:pPr algn="ctr"/>
            <a:r>
              <a:rPr lang="en-US" sz="2800" dirty="0">
                <a:solidFill>
                  <a:srgbClr val="1C3AA9"/>
                </a:solidFill>
                <a:hlinkClick r:id="rId4">
                  <a:extLst>
                    <a:ext uri="{A12FA001-AC4F-418D-AE19-62706E023703}">
                      <ahyp:hlinkClr xmlns:ahyp="http://schemas.microsoft.com/office/drawing/2018/hyperlinkcolor" xmlns="" val="tx"/>
                    </a:ext>
                  </a:extLst>
                </a:hlinkClick>
              </a:rPr>
              <a:t>sjohn@nust.</a:t>
            </a:r>
            <a:r>
              <a:rPr lang="en-US" sz="2800" dirty="0">
                <a:solidFill>
                  <a:schemeClr val="tx1">
                    <a:lumMod val="50000"/>
                  </a:schemeClr>
                </a:solidFill>
                <a:hlinkClick r:id="rId4">
                  <a:extLst>
                    <a:ext uri="{A12FA001-AC4F-418D-AE19-62706E023703}">
                      <ahyp:hlinkClr xmlns:ahyp="http://schemas.microsoft.com/office/drawing/2018/hyperlinkcolor" xmlns="" val="tx"/>
                    </a:ext>
                  </a:extLst>
                </a:hlinkClick>
              </a:rPr>
              <a:t>na</a:t>
            </a:r>
            <a:r>
              <a:rPr lang="en-US" sz="2800" dirty="0">
                <a:solidFill>
                  <a:schemeClr val="tx1">
                    <a:lumMod val="50000"/>
                  </a:schemeClr>
                </a:solidFill>
              </a:rPr>
              <a:t>; </a:t>
            </a:r>
            <a:r>
              <a:rPr lang="en-US" sz="2800" dirty="0">
                <a:solidFill>
                  <a:schemeClr val="tx1">
                    <a:lumMod val="50000"/>
                  </a:schemeClr>
                </a:solidFill>
                <a:hlinkClick r:id="rId5"/>
              </a:rPr>
              <a:t>mnauta@nust.na</a:t>
            </a:r>
            <a:r>
              <a:rPr lang="en-US" sz="2800" dirty="0">
                <a:solidFill>
                  <a:schemeClr val="tx1">
                    <a:lumMod val="50000"/>
                  </a:schemeClr>
                </a:solidFill>
              </a:rPr>
              <a:t> </a:t>
            </a:r>
          </a:p>
          <a:p>
            <a:pPr algn="ctr"/>
            <a:r>
              <a:rPr lang="en-US" sz="3600" dirty="0"/>
              <a:t>www.nust.na</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8335" y="4750434"/>
            <a:ext cx="1147475" cy="338309"/>
          </a:xfrm>
          <a:prstGeom prst="rect">
            <a:avLst/>
          </a:prstGeom>
        </p:spPr>
      </p:pic>
    </p:spTree>
    <p:extLst>
      <p:ext uri="{BB962C8B-B14F-4D97-AF65-F5344CB8AC3E}">
        <p14:creationId xmlns:p14="http://schemas.microsoft.com/office/powerpoint/2010/main" val="3220966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1358806" y="212035"/>
            <a:ext cx="4209000" cy="61099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T</a:t>
            </a:r>
            <a:r>
              <a:rPr lang="en" dirty="0"/>
              <a:t>he Lab</a:t>
            </a:r>
            <a:endParaRP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43500" cy="5143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8335" y="4750434"/>
            <a:ext cx="1147475" cy="338309"/>
          </a:xfrm>
          <a:prstGeom prst="rect">
            <a:avLst/>
          </a:prstGeom>
        </p:spPr>
      </p:pic>
      <p:pic>
        <p:nvPicPr>
          <p:cNvPr id="15362" name="Picture 2" descr="FABLab Namibia – My Innovation Wor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0" y="0"/>
            <a:ext cx="4000500" cy="201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775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265500" y="1375600"/>
            <a:ext cx="42090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Manufacturing</a:t>
            </a:r>
            <a:br>
              <a:rPr lang="en"/>
            </a:br>
            <a:r>
              <a:rPr lang="en"/>
              <a:t>&amp;</a:t>
            </a:r>
            <a:br>
              <a:rPr lang="en"/>
            </a:br>
            <a:r>
              <a:rPr lang="en"/>
              <a:t>Machining</a:t>
            </a:r>
            <a:endParaRPr/>
          </a:p>
        </p:txBody>
      </p:sp>
      <p:sp>
        <p:nvSpPr>
          <p:cNvPr id="81" name="Google Shape;81;p17"/>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Advanced prototyping and fabrication services</a:t>
            </a:r>
            <a:endParaRPr/>
          </a:p>
        </p:txBody>
      </p:sp>
      <p:sp>
        <p:nvSpPr>
          <p:cNvPr id="82" name="Google Shape;82;p1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dirty="0"/>
              <a:t>3D printing</a:t>
            </a:r>
            <a:endParaRPr dirty="0"/>
          </a:p>
          <a:p>
            <a:pPr marL="457200" lvl="0" indent="-342900" algn="l" rtl="0">
              <a:spcBef>
                <a:spcPts val="1600"/>
              </a:spcBef>
              <a:spcAft>
                <a:spcPts val="0"/>
              </a:spcAft>
              <a:buSzPts val="1800"/>
              <a:buChar char="●"/>
            </a:pPr>
            <a:r>
              <a:rPr lang="en" dirty="0"/>
              <a:t>3D Scanning</a:t>
            </a:r>
            <a:endParaRPr dirty="0"/>
          </a:p>
          <a:p>
            <a:pPr marL="457200" lvl="0" indent="-342900" algn="l" rtl="0">
              <a:spcBef>
                <a:spcPts val="1600"/>
              </a:spcBef>
              <a:spcAft>
                <a:spcPts val="0"/>
              </a:spcAft>
              <a:buSzPts val="1800"/>
              <a:buChar char="●"/>
            </a:pPr>
            <a:r>
              <a:rPr lang="en" dirty="0"/>
              <a:t>Laser cutting &amp; engraving</a:t>
            </a:r>
            <a:endParaRPr dirty="0"/>
          </a:p>
          <a:p>
            <a:pPr marL="457200" lvl="0" indent="-342900" algn="l" rtl="0">
              <a:spcBef>
                <a:spcPts val="1600"/>
              </a:spcBef>
              <a:spcAft>
                <a:spcPts val="0"/>
              </a:spcAft>
              <a:buSzPts val="1800"/>
              <a:buChar char="●"/>
            </a:pPr>
            <a:r>
              <a:rPr lang="en" dirty="0"/>
              <a:t>Circuit design and fabrication</a:t>
            </a:r>
            <a:endParaRPr dirty="0"/>
          </a:p>
          <a:p>
            <a:pPr marL="457200" lvl="0" indent="-342900" algn="l" rtl="0">
              <a:spcBef>
                <a:spcPts val="1600"/>
              </a:spcBef>
              <a:spcAft>
                <a:spcPts val="0"/>
              </a:spcAft>
              <a:buSzPts val="1800"/>
              <a:buChar char="●"/>
            </a:pPr>
            <a:r>
              <a:rPr lang="en" dirty="0"/>
              <a:t>Embroidery</a:t>
            </a:r>
            <a:endParaRPr dirty="0"/>
          </a:p>
          <a:p>
            <a:pPr marL="457200" lvl="0" indent="-342900" algn="l" rtl="0">
              <a:spcBef>
                <a:spcPts val="1600"/>
              </a:spcBef>
              <a:spcAft>
                <a:spcPts val="0"/>
              </a:spcAft>
              <a:buSzPts val="1800"/>
              <a:buChar char="●"/>
            </a:pPr>
            <a:r>
              <a:rPr lang="en" dirty="0"/>
              <a:t>CNC machining</a:t>
            </a:r>
            <a:endParaRPr dirty="0"/>
          </a:p>
          <a:p>
            <a:pPr marL="457200" lvl="0" indent="-342900" algn="l" rtl="0">
              <a:spcBef>
                <a:spcPts val="1600"/>
              </a:spcBef>
              <a:spcAft>
                <a:spcPts val="0"/>
              </a:spcAft>
              <a:buSzPts val="1800"/>
              <a:buChar char="●"/>
            </a:pPr>
            <a:r>
              <a:rPr lang="en" dirty="0"/>
              <a:t>Vacuum forming</a:t>
            </a:r>
            <a:endParaRPr dirty="0"/>
          </a:p>
          <a:p>
            <a:pPr marL="457200" lvl="0" indent="-342900" algn="l" rtl="0">
              <a:spcBef>
                <a:spcPts val="1600"/>
              </a:spcBef>
              <a:spcAft>
                <a:spcPts val="1600"/>
              </a:spcAft>
              <a:buSzPts val="1800"/>
              <a:buChar char="●"/>
            </a:pPr>
            <a:r>
              <a:rPr lang="en" dirty="0"/>
              <a:t>Vinyl printing and cutting</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8335" y="4750434"/>
            <a:ext cx="1147475" cy="3383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9"/>
          <p:cNvPicPr preferRelativeResize="0"/>
          <p:nvPr/>
        </p:nvPicPr>
        <p:blipFill>
          <a:blip r:embed="rId3">
            <a:alphaModFix/>
          </a:blip>
          <a:stretch>
            <a:fillRect/>
          </a:stretch>
        </p:blipFill>
        <p:spPr>
          <a:xfrm>
            <a:off x="298400" y="111650"/>
            <a:ext cx="4128375" cy="4235245"/>
          </a:xfrm>
          <a:prstGeom prst="rect">
            <a:avLst/>
          </a:prstGeom>
          <a:noFill/>
          <a:ln>
            <a:noFill/>
          </a:ln>
        </p:spPr>
      </p:pic>
      <p:sp>
        <p:nvSpPr>
          <p:cNvPr id="95" name="Google Shape;95;p19"/>
          <p:cNvSpPr txBox="1">
            <a:spLocks noGrp="1"/>
          </p:cNvSpPr>
          <p:nvPr>
            <p:ph type="body" idx="1"/>
          </p:nvPr>
        </p:nvSpPr>
        <p:spPr>
          <a:xfrm>
            <a:off x="298400" y="4360200"/>
            <a:ext cx="5998800" cy="5988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a:t>Resin 3D printing</a:t>
            </a:r>
            <a:endParaRPr/>
          </a:p>
        </p:txBody>
      </p:sp>
      <p:pic>
        <p:nvPicPr>
          <p:cNvPr id="96" name="Google Shape;96;p19"/>
          <p:cNvPicPr preferRelativeResize="0"/>
          <p:nvPr/>
        </p:nvPicPr>
        <p:blipFill>
          <a:blip r:embed="rId4">
            <a:alphaModFix/>
          </a:blip>
          <a:stretch>
            <a:fillRect/>
          </a:stretch>
        </p:blipFill>
        <p:spPr>
          <a:xfrm>
            <a:off x="4718323" y="431908"/>
            <a:ext cx="3785750" cy="2001725"/>
          </a:xfrm>
          <a:prstGeom prst="rect">
            <a:avLst/>
          </a:prstGeom>
          <a:noFill/>
          <a:ln>
            <a:no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8335" y="4750434"/>
            <a:ext cx="1147475" cy="338309"/>
          </a:xfrm>
          <a:prstGeom prst="rect">
            <a:avLst/>
          </a:prstGeom>
        </p:spPr>
      </p:pic>
      <p:pic>
        <p:nvPicPr>
          <p:cNvPr id="2" name="Picture 1"/>
          <p:cNvPicPr>
            <a:picLocks noChangeAspect="1"/>
          </p:cNvPicPr>
          <p:nvPr/>
        </p:nvPicPr>
        <p:blipFill>
          <a:blip r:embed="rId6"/>
          <a:stretch>
            <a:fillRect/>
          </a:stretch>
        </p:blipFill>
        <p:spPr>
          <a:xfrm>
            <a:off x="4850729" y="2446938"/>
            <a:ext cx="3520937" cy="19836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0"/>
          <p:cNvPicPr preferRelativeResize="0"/>
          <p:nvPr/>
        </p:nvPicPr>
        <p:blipFill>
          <a:blip r:embed="rId3">
            <a:alphaModFix/>
          </a:blip>
          <a:stretch>
            <a:fillRect/>
          </a:stretch>
        </p:blipFill>
        <p:spPr>
          <a:xfrm>
            <a:off x="0" y="0"/>
            <a:ext cx="3127513" cy="3359661"/>
          </a:xfrm>
          <a:prstGeom prst="rect">
            <a:avLst/>
          </a:prstGeom>
          <a:noFill/>
          <a:ln>
            <a:noFill/>
          </a:ln>
        </p:spPr>
      </p:pic>
      <p:sp>
        <p:nvSpPr>
          <p:cNvPr id="104" name="Google Shape;104;p20"/>
          <p:cNvSpPr txBox="1">
            <a:spLocks noGrp="1"/>
          </p:cNvSpPr>
          <p:nvPr>
            <p:ph type="body" idx="1"/>
          </p:nvPr>
        </p:nvSpPr>
        <p:spPr>
          <a:xfrm>
            <a:off x="1239305" y="4423102"/>
            <a:ext cx="2212887" cy="5988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dirty="0"/>
              <a:t>Vacuum forming</a:t>
            </a:r>
            <a:endParaRPr dirty="0"/>
          </a:p>
        </p:txBody>
      </p:sp>
      <p:pic>
        <p:nvPicPr>
          <p:cNvPr id="105" name="Google Shape;105;p20"/>
          <p:cNvPicPr preferRelativeResize="0"/>
          <p:nvPr/>
        </p:nvPicPr>
        <p:blipFill>
          <a:blip r:embed="rId4">
            <a:alphaModFix/>
          </a:blip>
          <a:stretch>
            <a:fillRect/>
          </a:stretch>
        </p:blipFill>
        <p:spPr>
          <a:xfrm>
            <a:off x="703475" y="3296759"/>
            <a:ext cx="2092734" cy="1126343"/>
          </a:xfrm>
          <a:prstGeom prst="rect">
            <a:avLst/>
          </a:prstGeom>
          <a:noFill/>
          <a:ln>
            <a:no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8335" y="4750434"/>
            <a:ext cx="1147475" cy="338309"/>
          </a:xfrm>
          <a:prstGeom prst="rect">
            <a:avLst/>
          </a:prstGeom>
        </p:spPr>
      </p:pic>
      <p:sp>
        <p:nvSpPr>
          <p:cNvPr id="6" name="Google Shape;110;p21"/>
          <p:cNvSpPr txBox="1">
            <a:spLocks/>
          </p:cNvSpPr>
          <p:nvPr/>
        </p:nvSpPr>
        <p:spPr>
          <a:xfrm>
            <a:off x="6234247" y="1976596"/>
            <a:ext cx="2493930" cy="336742"/>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3"/>
              </a:buClr>
              <a:buSzPts val="1800"/>
              <a:buFont typeface="Alfa Slab One"/>
              <a:buNone/>
              <a:defRPr sz="1800" b="0" i="0" u="none" strike="noStrike" cap="none">
                <a:solidFill>
                  <a:schemeClr val="accent3"/>
                </a:solidFill>
                <a:latin typeface="Alfa Slab One"/>
                <a:ea typeface="Alfa Slab One"/>
                <a:cs typeface="Alfa Slab One"/>
                <a:sym typeface="Alfa Slab One"/>
              </a:defRPr>
            </a:lvl1pPr>
            <a:lvl2pPr marL="914400" marR="0" lvl="1"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9pPr>
          </a:lstStyle>
          <a:p>
            <a:pPr marL="0" indent="0"/>
            <a:r>
              <a:rPr lang="en-GB" dirty="0"/>
              <a:t>FDM 3D printing</a:t>
            </a:r>
          </a:p>
        </p:txBody>
      </p:sp>
      <p:pic>
        <p:nvPicPr>
          <p:cNvPr id="7" name="Google Shape;111;p21"/>
          <p:cNvPicPr preferRelativeResize="0"/>
          <p:nvPr/>
        </p:nvPicPr>
        <p:blipFill>
          <a:blip r:embed="rId6">
            <a:alphaModFix/>
          </a:blip>
          <a:stretch>
            <a:fillRect/>
          </a:stretch>
        </p:blipFill>
        <p:spPr>
          <a:xfrm>
            <a:off x="6297200" y="155596"/>
            <a:ext cx="1184012" cy="899892"/>
          </a:xfrm>
          <a:prstGeom prst="rect">
            <a:avLst/>
          </a:prstGeom>
          <a:noFill/>
          <a:ln>
            <a:noFill/>
          </a:ln>
        </p:spPr>
      </p:pic>
      <p:pic>
        <p:nvPicPr>
          <p:cNvPr id="8" name="Picture 4" descr="https://m.media-amazon.com/images/I/717xBST2PAL._AC_SL15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6313" y="155596"/>
            <a:ext cx="1890887" cy="20245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Nylon 3D Printing: All you Need to Know - AMF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7200" y="1055488"/>
            <a:ext cx="1617663" cy="899892"/>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18;p22"/>
          <p:cNvSpPr txBox="1">
            <a:spLocks/>
          </p:cNvSpPr>
          <p:nvPr/>
        </p:nvSpPr>
        <p:spPr>
          <a:xfrm>
            <a:off x="4786178" y="4258161"/>
            <a:ext cx="5998800" cy="59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3"/>
              </a:buClr>
              <a:buSzPts val="1800"/>
              <a:buFont typeface="Alfa Slab One"/>
              <a:buNone/>
              <a:defRPr sz="1800" b="0" i="0" u="none" strike="noStrike" cap="none">
                <a:solidFill>
                  <a:schemeClr val="accent3"/>
                </a:solidFill>
                <a:latin typeface="Alfa Slab One"/>
                <a:ea typeface="Alfa Slab One"/>
                <a:cs typeface="Alfa Slab One"/>
                <a:sym typeface="Alfa Slab One"/>
              </a:defRPr>
            </a:lvl1pPr>
            <a:lvl2pPr marL="914400" marR="0" lvl="1"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9pPr>
          </a:lstStyle>
          <a:p>
            <a:pPr marL="0" indent="0"/>
            <a:r>
              <a:rPr lang="en-GB" dirty="0"/>
              <a:t>3D Scanning</a:t>
            </a:r>
          </a:p>
        </p:txBody>
      </p:sp>
      <p:pic>
        <p:nvPicPr>
          <p:cNvPr id="12" name="Google Shape;119;p22"/>
          <p:cNvPicPr preferRelativeResize="0"/>
          <p:nvPr/>
        </p:nvPicPr>
        <p:blipFill rotWithShape="1">
          <a:blip r:embed="rId9">
            <a:alphaModFix/>
          </a:blip>
          <a:srcRect l="18470" r="17529"/>
          <a:stretch/>
        </p:blipFill>
        <p:spPr>
          <a:xfrm>
            <a:off x="4636785" y="2589120"/>
            <a:ext cx="1639521" cy="1843358"/>
          </a:xfrm>
          <a:prstGeom prst="rect">
            <a:avLst/>
          </a:prstGeom>
          <a:noFill/>
          <a:ln>
            <a:noFill/>
          </a:ln>
        </p:spPr>
      </p:pic>
      <p:pic>
        <p:nvPicPr>
          <p:cNvPr id="13" name="Picture 4" descr="Process of 3D Scanning | Reverse Engineering Servi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7610" y="2485988"/>
            <a:ext cx="2082950" cy="2049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4" name="Google Shape;134;p24"/>
          <p:cNvSpPr txBox="1">
            <a:spLocks noGrp="1"/>
          </p:cNvSpPr>
          <p:nvPr>
            <p:ph type="body" idx="1"/>
          </p:nvPr>
        </p:nvSpPr>
        <p:spPr>
          <a:xfrm>
            <a:off x="298400" y="4360200"/>
            <a:ext cx="5998800" cy="5988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a:t>Laser Cutter</a:t>
            </a:r>
            <a:endParaRPr/>
          </a:p>
        </p:txBody>
      </p:sp>
      <p:pic>
        <p:nvPicPr>
          <p:cNvPr id="4100" name="Picture 4" descr="2 X 90w Ms Double Head Laser Cutting Machine, For Digital Fabric, Model:  SIE1290-2, Rs 410000 | ID: 184802371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67" y="274983"/>
            <a:ext cx="4762500" cy="39719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8335" y="4750434"/>
            <a:ext cx="1147475" cy="338309"/>
          </a:xfrm>
          <a:prstGeom prst="rect">
            <a:avLst/>
          </a:prstGeom>
        </p:spPr>
      </p:pic>
      <p:pic>
        <p:nvPicPr>
          <p:cNvPr id="2" name="Picture 1"/>
          <p:cNvPicPr>
            <a:picLocks noChangeAspect="1"/>
          </p:cNvPicPr>
          <p:nvPr/>
        </p:nvPicPr>
        <p:blipFill rotWithShape="1">
          <a:blip r:embed="rId5"/>
          <a:srcRect t="10028" b="11078"/>
          <a:stretch/>
        </p:blipFill>
        <p:spPr>
          <a:xfrm>
            <a:off x="5501532" y="274983"/>
            <a:ext cx="2988878" cy="2301476"/>
          </a:xfrm>
          <a:prstGeom prst="rect">
            <a:avLst/>
          </a:prstGeom>
        </p:spPr>
      </p:pic>
      <p:pic>
        <p:nvPicPr>
          <p:cNvPr id="3" name="Picture 2"/>
          <p:cNvPicPr>
            <a:picLocks noChangeAspect="1"/>
          </p:cNvPicPr>
          <p:nvPr/>
        </p:nvPicPr>
        <p:blipFill>
          <a:blip r:embed="rId6"/>
          <a:stretch>
            <a:fillRect/>
          </a:stretch>
        </p:blipFill>
        <p:spPr>
          <a:xfrm>
            <a:off x="4939833" y="2576459"/>
            <a:ext cx="1981372" cy="1670449"/>
          </a:xfrm>
          <a:prstGeom prst="rect">
            <a:avLst/>
          </a:prstGeom>
        </p:spPr>
      </p:pic>
      <p:pic>
        <p:nvPicPr>
          <p:cNvPr id="4106" name="Picture 10" descr="20 Crafty Uses for a Laser Engraver and Cutter - AP Lazer"/>
          <p:cNvPicPr>
            <a:picLocks noChangeAspect="1" noChangeArrowheads="1"/>
          </p:cNvPicPr>
          <p:nvPr/>
        </p:nvPicPr>
        <p:blipFill rotWithShape="1">
          <a:blip r:embed="rId7">
            <a:extLst>
              <a:ext uri="{28A0092B-C50C-407E-A947-70E740481C1C}">
                <a14:useLocalDpi xmlns:a14="http://schemas.microsoft.com/office/drawing/2010/main" val="0"/>
              </a:ext>
            </a:extLst>
          </a:blip>
          <a:srcRect t="3238" b="4134"/>
          <a:stretch/>
        </p:blipFill>
        <p:spPr bwMode="auto">
          <a:xfrm>
            <a:off x="6921205" y="2576459"/>
            <a:ext cx="2152650" cy="1670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body" idx="1"/>
          </p:nvPr>
        </p:nvSpPr>
        <p:spPr>
          <a:xfrm>
            <a:off x="298399" y="4320788"/>
            <a:ext cx="2186059" cy="5988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dirty="0"/>
              <a:t>MDX40-A router</a:t>
            </a:r>
            <a:endParaRPr dirty="0"/>
          </a:p>
        </p:txBody>
      </p:sp>
      <p:pic>
        <p:nvPicPr>
          <p:cNvPr id="5122" name="Picture 2" descr="MDX-4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11" y="67056"/>
            <a:ext cx="2620476" cy="19653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lex Pcb Circuit Board manufacturing"/>
          <p:cNvPicPr>
            <a:picLocks noChangeAspect="1" noChangeArrowheads="1"/>
          </p:cNvPicPr>
          <p:nvPr/>
        </p:nvPicPr>
        <p:blipFill rotWithShape="1">
          <a:blip r:embed="rId4">
            <a:extLst>
              <a:ext uri="{28A0092B-C50C-407E-A947-70E740481C1C}">
                <a14:useLocalDpi xmlns:a14="http://schemas.microsoft.com/office/drawing/2010/main" val="0"/>
              </a:ext>
            </a:extLst>
          </a:blip>
          <a:srcRect t="11882"/>
          <a:stretch/>
        </p:blipFill>
        <p:spPr bwMode="auto">
          <a:xfrm>
            <a:off x="298400" y="2032414"/>
            <a:ext cx="2186059" cy="1926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8335" y="4750434"/>
            <a:ext cx="1147475" cy="338309"/>
          </a:xfrm>
          <a:prstGeom prst="rect">
            <a:avLst/>
          </a:prstGeom>
        </p:spPr>
      </p:pic>
      <p:pic>
        <p:nvPicPr>
          <p:cNvPr id="6" name="Picture 2" descr="Buy Mophorn Vinyl Cutter Machine 53 Inch Vinyl Cutter 1350mm Plotter Cutter  LCD Display Vinyl Plotter Cutter Machine Signmaster Software Sign Making  Machine with Stand PC ONLY Online in Vietnam. B07TWJYQZ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4678" y="172242"/>
            <a:ext cx="2506254" cy="24925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854 Test Tube Label Photos and Premium High Res Pictures - Getty Images"/>
          <p:cNvPicPr>
            <a:picLocks noChangeAspect="1" noChangeArrowheads="1"/>
          </p:cNvPicPr>
          <p:nvPr/>
        </p:nvPicPr>
        <p:blipFill rotWithShape="1">
          <a:blip r:embed="rId7">
            <a:extLst>
              <a:ext uri="{28A0092B-C50C-407E-A947-70E740481C1C}">
                <a14:useLocalDpi xmlns:a14="http://schemas.microsoft.com/office/drawing/2010/main" val="0"/>
              </a:ext>
            </a:extLst>
          </a:blip>
          <a:srcRect t="27078" b="40126"/>
          <a:stretch/>
        </p:blipFill>
        <p:spPr bwMode="auto">
          <a:xfrm>
            <a:off x="6799099" y="2729038"/>
            <a:ext cx="2298471" cy="7222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8"/>
          <a:srcRect l="7896" t="11934" r="23204" b="15720"/>
          <a:stretch/>
        </p:blipFill>
        <p:spPr>
          <a:xfrm>
            <a:off x="7417805" y="3515480"/>
            <a:ext cx="1583635" cy="1106556"/>
          </a:xfrm>
          <a:prstGeom prst="rect">
            <a:avLst/>
          </a:prstGeom>
        </p:spPr>
      </p:pic>
      <p:pic>
        <p:nvPicPr>
          <p:cNvPr id="10" name="Google Shape;126;p23"/>
          <p:cNvPicPr preferRelativeResize="0"/>
          <p:nvPr/>
        </p:nvPicPr>
        <p:blipFill>
          <a:blip r:embed="rId9">
            <a:alphaModFix/>
          </a:blip>
          <a:stretch>
            <a:fillRect/>
          </a:stretch>
        </p:blipFill>
        <p:spPr>
          <a:xfrm>
            <a:off x="2770147" y="172242"/>
            <a:ext cx="3167746" cy="2098849"/>
          </a:xfrm>
          <a:prstGeom prst="rect">
            <a:avLst/>
          </a:prstGeom>
          <a:noFill/>
          <a:ln>
            <a:noFill/>
          </a:ln>
        </p:spPr>
      </p:pic>
      <p:sp>
        <p:nvSpPr>
          <p:cNvPr id="11" name="Google Shape;139;p25"/>
          <p:cNvSpPr txBox="1">
            <a:spLocks/>
          </p:cNvSpPr>
          <p:nvPr/>
        </p:nvSpPr>
        <p:spPr>
          <a:xfrm>
            <a:off x="3467582" y="2365438"/>
            <a:ext cx="2186059" cy="5988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3"/>
              </a:buClr>
              <a:buSzPts val="1800"/>
              <a:buFont typeface="Alfa Slab One"/>
              <a:buNone/>
              <a:defRPr sz="1800" b="0" i="0" u="none" strike="noStrike" cap="none">
                <a:solidFill>
                  <a:schemeClr val="accent3"/>
                </a:solidFill>
                <a:latin typeface="Alfa Slab One"/>
                <a:ea typeface="Alfa Slab One"/>
                <a:cs typeface="Alfa Slab One"/>
                <a:sym typeface="Alfa Slab One"/>
              </a:defRPr>
            </a:lvl1pPr>
            <a:lvl2pPr marL="914400" marR="0" lvl="1"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9pPr>
          </a:lstStyle>
          <a:p>
            <a:pPr marL="0" indent="0"/>
            <a:r>
              <a:rPr lang="en-GB" dirty="0"/>
              <a:t>Large Format router</a:t>
            </a:r>
          </a:p>
        </p:txBody>
      </p:sp>
      <p:sp>
        <p:nvSpPr>
          <p:cNvPr id="12" name="Google Shape;139;p25"/>
          <p:cNvSpPr txBox="1">
            <a:spLocks/>
          </p:cNvSpPr>
          <p:nvPr/>
        </p:nvSpPr>
        <p:spPr>
          <a:xfrm>
            <a:off x="6909751" y="2130237"/>
            <a:ext cx="2186059" cy="59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3"/>
              </a:buClr>
              <a:buSzPts val="1800"/>
              <a:buFont typeface="Alfa Slab One"/>
              <a:buNone/>
              <a:defRPr sz="1800" b="0" i="0" u="none" strike="noStrike" cap="none">
                <a:solidFill>
                  <a:schemeClr val="accent3"/>
                </a:solidFill>
                <a:latin typeface="Alfa Slab One"/>
                <a:ea typeface="Alfa Slab One"/>
                <a:cs typeface="Alfa Slab One"/>
                <a:sym typeface="Alfa Slab One"/>
              </a:defRPr>
            </a:lvl1pPr>
            <a:lvl2pPr marL="914400" marR="0" lvl="1"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9pPr>
          </a:lstStyle>
          <a:p>
            <a:pPr marL="0" indent="0"/>
            <a:r>
              <a:rPr lang="en-GB" dirty="0"/>
              <a:t>Vinyl Printer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body" idx="1"/>
          </p:nvPr>
        </p:nvSpPr>
        <p:spPr>
          <a:xfrm>
            <a:off x="298400" y="4360200"/>
            <a:ext cx="5998800" cy="5988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dirty="0"/>
              <a:t>Digital Cutter</a:t>
            </a:r>
            <a:endParaRPr dirty="0"/>
          </a:p>
        </p:txBody>
      </p:sp>
      <p:pic>
        <p:nvPicPr>
          <p:cNvPr id="156" name="Google Shape;156;p27"/>
          <p:cNvPicPr preferRelativeResize="0"/>
          <p:nvPr/>
        </p:nvPicPr>
        <p:blipFill>
          <a:blip r:embed="rId3">
            <a:alphaModFix/>
          </a:blip>
          <a:stretch>
            <a:fillRect/>
          </a:stretch>
        </p:blipFill>
        <p:spPr>
          <a:xfrm>
            <a:off x="6012937" y="2455500"/>
            <a:ext cx="2688000" cy="2688000"/>
          </a:xfrm>
          <a:prstGeom prst="rect">
            <a:avLst/>
          </a:prstGeom>
          <a:noFill/>
          <a:ln>
            <a:noFill/>
          </a:ln>
        </p:spPr>
      </p:pic>
      <p:pic>
        <p:nvPicPr>
          <p:cNvPr id="7170" name="Picture 2" descr="JWEI CB08II Flatbed Digital Cutter | Large Format Digital die cutting  table,Paper digital cutter ,Plotter sticker cutting machine,Corrugated  paper cutting machine , Digital cutting system Manufacturer and Suppl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23" y="791473"/>
            <a:ext cx="5833959" cy="28131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abric Cutting | Methods of Fabric Cutting in Clothing Industry - Garments  Merchandising"/>
          <p:cNvPicPr>
            <a:picLocks noChangeAspect="1" noChangeArrowheads="1"/>
          </p:cNvPicPr>
          <p:nvPr/>
        </p:nvPicPr>
        <p:blipFill rotWithShape="1">
          <a:blip r:embed="rId5">
            <a:extLst>
              <a:ext uri="{28A0092B-C50C-407E-A947-70E740481C1C}">
                <a14:useLocalDpi xmlns:a14="http://schemas.microsoft.com/office/drawing/2010/main" val="0"/>
              </a:ext>
            </a:extLst>
          </a:blip>
          <a:srcRect l="48961" t="-100" b="1"/>
          <a:stretch/>
        </p:blipFill>
        <p:spPr bwMode="auto">
          <a:xfrm>
            <a:off x="6248401" y="470548"/>
            <a:ext cx="2217073" cy="23058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8335" y="4750434"/>
            <a:ext cx="1147475" cy="3383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Innovation</a:t>
            </a:r>
            <a:endParaRPr/>
          </a:p>
          <a:p>
            <a:pPr marL="0" lvl="0" indent="0" algn="l" rtl="0">
              <a:spcBef>
                <a:spcPts val="0"/>
              </a:spcBef>
              <a:spcAft>
                <a:spcPts val="0"/>
              </a:spcAft>
              <a:buNone/>
            </a:pPr>
            <a:r>
              <a:rPr lang="en"/>
              <a:t>Incubation Centre</a:t>
            </a:r>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8335" y="4750434"/>
            <a:ext cx="1147475" cy="338309"/>
          </a:xfrm>
          <a:prstGeom prst="rect">
            <a:avLst/>
          </a:prstGeom>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10404</TotalTime>
  <Words>148</Words>
  <Application>Microsoft Office PowerPoint</Application>
  <PresentationFormat>On-screen Show (16:9)</PresentationFormat>
  <Paragraphs>50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Proxima Nova</vt:lpstr>
      <vt:lpstr>Arial</vt:lpstr>
      <vt:lpstr>Alfa Slab One</vt:lpstr>
      <vt:lpstr>Gameday</vt:lpstr>
      <vt:lpstr>PowerPoint Presentation</vt:lpstr>
      <vt:lpstr>The Lab</vt:lpstr>
      <vt:lpstr>Manufacturing &amp; Machining</vt:lpstr>
      <vt:lpstr>PowerPoint Presentation</vt:lpstr>
      <vt:lpstr>PowerPoint Presentation</vt:lpstr>
      <vt:lpstr>PowerPoint Presentation</vt:lpstr>
      <vt:lpstr>PowerPoint Presentation</vt:lpstr>
      <vt:lpstr>PowerPoint Presentation</vt:lpstr>
      <vt:lpstr>Innovation Incubation Centre</vt:lpstr>
      <vt:lpstr>Entrepreneurs</vt:lpstr>
      <vt:lpstr>Incubation Space</vt:lpstr>
      <vt:lpstr>Startups Incubated to date</vt:lpstr>
      <vt:lpstr>COVID-19</vt:lpstr>
      <vt:lpstr>Ventilator Peripherals</vt:lpstr>
      <vt:lpstr>PowerPoint Presentation</vt:lpstr>
      <vt:lpstr>PowerPoint Presentation</vt:lpstr>
      <vt:lpstr>Internships &amp; Workshops      Training &amp; seminars</vt:lpstr>
      <vt:lpstr>Modularity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NUST FABLAB</dc:title>
  <dc:creator>Nauta, Micheal (FAB)</dc:creator>
  <cp:lastModifiedBy>Brandt, Kuda</cp:lastModifiedBy>
  <cp:revision>26</cp:revision>
  <dcterms:modified xsi:type="dcterms:W3CDTF">2023-05-23T12:07:11Z</dcterms:modified>
</cp:coreProperties>
</file>